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97" r:id="rId3"/>
    <p:sldId id="275" r:id="rId4"/>
    <p:sldId id="276" r:id="rId5"/>
    <p:sldId id="263" r:id="rId6"/>
    <p:sldId id="261" r:id="rId7"/>
    <p:sldId id="260" r:id="rId8"/>
    <p:sldId id="298" r:id="rId9"/>
    <p:sldId id="258" r:id="rId10"/>
  </p:sldIdLst>
  <p:sldSz cx="9144000" cy="5143500" type="screen16x9"/>
  <p:notesSz cx="6858000" cy="9144000"/>
  <p:embeddedFontLst>
    <p:embeddedFont>
      <p:font typeface="Bebas Neue" charset="0"/>
      <p:regular r:id="rId12"/>
    </p:embeddedFont>
    <p:embeddedFont>
      <p:font typeface="IBM Plex Sans Condensed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7B9036-0881-475A-ADF6-831E9562A627}">
  <a:tblStyle styleId="{5C7B9036-0881-475A-ADF6-831E9562A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7EC41A-727B-416F-B59B-BBC701B8E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4" autoAdjust="0"/>
  </p:normalViewPr>
  <p:slideViewPr>
    <p:cSldViewPr>
      <p:cViewPr>
        <p:scale>
          <a:sx n="90" d="100"/>
          <a:sy n="90" d="100"/>
        </p:scale>
        <p:origin x="-81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5331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781775" y="768275"/>
            <a:ext cx="6652425" cy="3622950"/>
          </a:xfrm>
          <a:custGeom>
            <a:avLst/>
            <a:gdLst/>
            <a:ahLst/>
            <a:cxnLst/>
            <a:rect l="l" t="t" r="r" b="b"/>
            <a:pathLst>
              <a:path w="266097" h="144918" extrusionOk="0">
                <a:moveTo>
                  <a:pt x="0" y="153"/>
                </a:moveTo>
                <a:lnTo>
                  <a:pt x="249225" y="0"/>
                </a:lnTo>
                <a:lnTo>
                  <a:pt x="249225" y="34949"/>
                </a:lnTo>
                <a:lnTo>
                  <a:pt x="266097" y="50315"/>
                </a:lnTo>
                <a:lnTo>
                  <a:pt x="248923" y="47415"/>
                </a:lnTo>
                <a:lnTo>
                  <a:pt x="248924" y="144918"/>
                </a:lnTo>
                <a:lnTo>
                  <a:pt x="63" y="144918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86575" y="1250325"/>
            <a:ext cx="4844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 i="1"/>
            </a:lvl1pPr>
            <a:lvl2pPr marL="914400" lvl="1" indent="-419100" rtl="0">
              <a:spcBef>
                <a:spcPts val="80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rtl="0">
              <a:spcBef>
                <a:spcPts val="800"/>
              </a:spcBef>
              <a:spcAft>
                <a:spcPts val="0"/>
              </a:spcAft>
              <a:buSzPts val="3000"/>
              <a:buChar char="⬝"/>
              <a:defRPr sz="3000" i="1"/>
            </a:lvl3pPr>
            <a:lvl4pPr marL="1828800" lvl="3" indent="-419100" rtl="0">
              <a:spcBef>
                <a:spcPts val="800"/>
              </a:spcBef>
              <a:spcAft>
                <a:spcPts val="0"/>
              </a:spcAft>
              <a:buSzPts val="3000"/>
              <a:buChar char="⬞"/>
              <a:defRPr sz="3000" i="1"/>
            </a:lvl4pPr>
            <a:lvl5pPr marL="2286000" lvl="4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42991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55300" y="4177700"/>
            <a:ext cx="7433400" cy="3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yix7WtIcE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jiFj0w20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Yo tomo leche</a:t>
            </a:r>
            <a:endParaRPr dirty="0"/>
          </a:p>
        </p:txBody>
      </p:sp>
      <p:pic>
        <p:nvPicPr>
          <p:cNvPr id="46" name="Google Shape;4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448" y="847620"/>
            <a:ext cx="3162577" cy="403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75" y="119232"/>
            <a:ext cx="767393" cy="7673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827584" y="4574155"/>
            <a:ext cx="455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Taller de Vida saludable - Nutricionista Felipe Bugueño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9" y="2067694"/>
            <a:ext cx="600101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278"/>
            <a:ext cx="27917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FELIPE BUGUEÑO\Desktop\Nutricion 2021\descarga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5526"/>
            <a:ext cx="1287586" cy="128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 bwMode="auto">
          <a:xfrm>
            <a:off x="1115616" y="-21503"/>
            <a:ext cx="6845222" cy="514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1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body" idx="4294967295"/>
          </p:nvPr>
        </p:nvSpPr>
        <p:spPr>
          <a:xfrm>
            <a:off x="779100" y="373575"/>
            <a:ext cx="24321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300" dirty="0" smtClean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  Video Promocional</a:t>
            </a:r>
            <a:endParaRPr sz="3300" dirty="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s-CL" sz="1800" dirty="0">
                <a:solidFill>
                  <a:schemeClr val="lt1"/>
                </a:solidFill>
                <a:hlinkClick r:id="rId3"/>
              </a:rPr>
              <a:t>https://</a:t>
            </a:r>
            <a:r>
              <a:rPr lang="es-CL" sz="1800" dirty="0" smtClean="0">
                <a:solidFill>
                  <a:schemeClr val="lt1"/>
                </a:solidFill>
                <a:hlinkClick r:id="rId3"/>
              </a:rPr>
              <a:t>www.youtube.com/watch?v=5yix7WtIcEY</a:t>
            </a:r>
            <a:endParaRPr lang="es-CL" sz="1800" dirty="0" smtClean="0">
              <a:solidFill>
                <a:schemeClr val="lt1"/>
              </a:solidFill>
            </a:endParaRPr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10" name="Google Shape;310;p3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grpSp>
        <p:nvGrpSpPr>
          <p:cNvPr id="311" name="Google Shape;311;p30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312" name="Google Shape;312;p30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7" name="Google Shape;317;p30"/>
          <p:cNvGrpSpPr/>
          <p:nvPr/>
        </p:nvGrpSpPr>
        <p:grpSpPr>
          <a:xfrm>
            <a:off x="5483296" y="1233444"/>
            <a:ext cx="2714848" cy="3653541"/>
            <a:chOff x="6092896" y="1233444"/>
            <a:chExt cx="2714848" cy="3653541"/>
          </a:xfrm>
        </p:grpSpPr>
        <p:pic>
          <p:nvPicPr>
            <p:cNvPr id="318" name="Google Shape;318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2896" y="1233444"/>
              <a:ext cx="2714848" cy="365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13796" y="1855508"/>
              <a:ext cx="232462" cy="1565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9" r="15024"/>
          <a:stretch/>
        </p:blipFill>
        <p:spPr bwMode="auto">
          <a:xfrm>
            <a:off x="3563888" y="771550"/>
            <a:ext cx="199715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325" name="Google Shape;325;p31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326" name="Google Shape;326;p31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1" name="Google Shape;331;p31"/>
          <p:cNvSpPr txBox="1">
            <a:spLocks noGrp="1"/>
          </p:cNvSpPr>
          <p:nvPr>
            <p:ph type="body" idx="4294967295"/>
          </p:nvPr>
        </p:nvSpPr>
        <p:spPr>
          <a:xfrm>
            <a:off x="779100" y="373575"/>
            <a:ext cx="24321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300" dirty="0" smtClean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    Canción </a:t>
            </a:r>
            <a:r>
              <a:rPr lang="es-CL" sz="3300" dirty="0" smtClean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EN VIVO</a:t>
            </a:r>
            <a:endParaRPr sz="3300" dirty="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s-CL" sz="1800" dirty="0">
                <a:solidFill>
                  <a:schemeClr val="lt1"/>
                </a:solidFill>
                <a:hlinkClick r:id="rId3"/>
              </a:rPr>
              <a:t>https://</a:t>
            </a:r>
            <a:r>
              <a:rPr lang="es-CL" sz="1800" dirty="0" smtClean="0">
                <a:solidFill>
                  <a:schemeClr val="lt1"/>
                </a:solidFill>
                <a:hlinkClick r:id="rId3"/>
              </a:rPr>
              <a:t>www.youtube.com/watch?v=aPjiFj0w20c</a:t>
            </a:r>
            <a:endParaRPr lang="es-CL" sz="1800" dirty="0" smtClean="0">
              <a:solidFill>
                <a:schemeClr val="lt1"/>
              </a:solidFill>
            </a:endParaRPr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grpSp>
        <p:nvGrpSpPr>
          <p:cNvPr id="332" name="Google Shape;332;p31"/>
          <p:cNvGrpSpPr/>
          <p:nvPr/>
        </p:nvGrpSpPr>
        <p:grpSpPr>
          <a:xfrm>
            <a:off x="5711896" y="1233444"/>
            <a:ext cx="2714848" cy="3653541"/>
            <a:chOff x="6092896" y="1233444"/>
            <a:chExt cx="2714848" cy="3653541"/>
          </a:xfrm>
        </p:grpSpPr>
        <p:pic>
          <p:nvPicPr>
            <p:cNvPr id="333" name="Google Shape;333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2896" y="1233444"/>
              <a:ext cx="2714848" cy="365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13796" y="1855508"/>
              <a:ext cx="232462" cy="1565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65" y="843558"/>
            <a:ext cx="2595579" cy="348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grpSp>
        <p:nvGrpSpPr>
          <p:cNvPr id="41" name="Google Shape;236;p27"/>
          <p:cNvGrpSpPr/>
          <p:nvPr/>
        </p:nvGrpSpPr>
        <p:grpSpPr>
          <a:xfrm>
            <a:off x="5209838" y="872282"/>
            <a:ext cx="3610650" cy="1289700"/>
            <a:chOff x="5209838" y="1060350"/>
            <a:chExt cx="3610650" cy="1289700"/>
          </a:xfrm>
        </p:grpSpPr>
        <p:sp>
          <p:nvSpPr>
            <p:cNvPr id="42" name="Google Shape;237;p27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b="1" dirty="0" smtClean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MAS ENERGIA </a:t>
              </a:r>
              <a:endParaRPr sz="12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43" name="Google Shape;238;p27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44" name="Google Shape;239;p27"/>
          <p:cNvSpPr/>
          <p:nvPr/>
        </p:nvSpPr>
        <p:spPr>
          <a:xfrm rot="3600185">
            <a:off x="3169983" y="1312831"/>
            <a:ext cx="2774659" cy="2774659"/>
          </a:xfrm>
          <a:prstGeom prst="blockArc">
            <a:avLst>
              <a:gd name="adj1" fmla="val 12622480"/>
              <a:gd name="adj2" fmla="val 19781569"/>
              <a:gd name="adj3" fmla="val 20773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5" name="Google Shape;240;p27"/>
          <p:cNvPicPr preferRelativeResize="0"/>
          <p:nvPr/>
        </p:nvPicPr>
        <p:blipFill rotWithShape="1">
          <a:blip r:embed="rId3">
            <a:alphaModFix/>
          </a:blip>
          <a:srcRect r="-4679" b="-3874"/>
          <a:stretch/>
        </p:blipFill>
        <p:spPr>
          <a:xfrm flipH="1">
            <a:off x="3309201" y="1812650"/>
            <a:ext cx="2405799" cy="31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241;p27"/>
          <p:cNvSpPr txBox="1">
            <a:spLocks/>
          </p:cNvSpPr>
          <p:nvPr/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3200" dirty="0" smtClean="0">
                <a:latin typeface="Bebas Neue" charset="0"/>
              </a:rPr>
              <a:t>Beneficios DEL CONSUMO DE LACTEOS</a:t>
            </a:r>
            <a:endParaRPr lang="es-CL" sz="3200" dirty="0">
              <a:latin typeface="Bebas Neue" charset="0"/>
            </a:endParaRPr>
          </a:p>
        </p:txBody>
      </p:sp>
      <p:sp>
        <p:nvSpPr>
          <p:cNvPr id="47" name="Google Shape;242;p27"/>
          <p:cNvSpPr txBox="1">
            <a:spLocks/>
          </p:cNvSpPr>
          <p:nvPr/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grpSp>
        <p:nvGrpSpPr>
          <p:cNvPr id="48" name="Google Shape;243;p27"/>
          <p:cNvGrpSpPr/>
          <p:nvPr/>
        </p:nvGrpSpPr>
        <p:grpSpPr>
          <a:xfrm>
            <a:off x="323513" y="2063000"/>
            <a:ext cx="2952125" cy="1289700"/>
            <a:chOff x="323513" y="1986800"/>
            <a:chExt cx="2952125" cy="1289700"/>
          </a:xfrm>
        </p:grpSpPr>
        <p:sp>
          <p:nvSpPr>
            <p:cNvPr id="49" name="Google Shape;244;p27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b="1" dirty="0" smtClean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HUESOS FUERTE, CRECIMIENTO OPTIMO</a:t>
              </a:r>
              <a:endParaRPr sz="12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50" name="Google Shape;245;p27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51" name="Google Shape;246;p27"/>
          <p:cNvGrpSpPr/>
          <p:nvPr/>
        </p:nvGrpSpPr>
        <p:grpSpPr>
          <a:xfrm>
            <a:off x="5209838" y="2975999"/>
            <a:ext cx="3610650" cy="1289700"/>
            <a:chOff x="5209838" y="3020450"/>
            <a:chExt cx="3610650" cy="1289700"/>
          </a:xfrm>
        </p:grpSpPr>
        <p:sp>
          <p:nvSpPr>
            <p:cNvPr id="52" name="Google Shape;247;p27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b="1" dirty="0" smtClean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MAS MASA MUSCULAR</a:t>
              </a:r>
              <a:endParaRPr sz="12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53" name="Google Shape;248;p27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54" name="Google Shape;249;p27"/>
          <p:cNvSpPr/>
          <p:nvPr/>
        </p:nvSpPr>
        <p:spPr>
          <a:xfrm rot="10800000">
            <a:off x="3183490" y="1291549"/>
            <a:ext cx="2774700" cy="2774700"/>
          </a:xfrm>
          <a:prstGeom prst="blockArc">
            <a:avLst>
              <a:gd name="adj1" fmla="val 12622480"/>
              <a:gd name="adj2" fmla="val 19662822"/>
              <a:gd name="adj3" fmla="val 20729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250;p27"/>
          <p:cNvSpPr/>
          <p:nvPr/>
        </p:nvSpPr>
        <p:spPr>
          <a:xfrm rot="-3600185">
            <a:off x="3194618" y="1312434"/>
            <a:ext cx="2774659" cy="2774659"/>
          </a:xfrm>
          <a:prstGeom prst="blockArc">
            <a:avLst>
              <a:gd name="adj1" fmla="val 12622480"/>
              <a:gd name="adj2" fmla="val 19703271"/>
              <a:gd name="adj3" fmla="val 20851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6" name="Google Shape;251;p27"/>
          <p:cNvGrpSpPr/>
          <p:nvPr/>
        </p:nvGrpSpPr>
        <p:grpSpPr>
          <a:xfrm rot="-7200165">
            <a:off x="3337679" y="2955105"/>
            <a:ext cx="585011" cy="585536"/>
            <a:chOff x="1967628" y="812211"/>
            <a:chExt cx="588000" cy="588000"/>
          </a:xfrm>
          <a:solidFill>
            <a:schemeClr val="accent5">
              <a:lumMod val="75000"/>
            </a:schemeClr>
          </a:solidFill>
        </p:grpSpPr>
        <p:sp>
          <p:nvSpPr>
            <p:cNvPr id="57" name="Google Shape;252;p27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grpFill/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253;p27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254;p27"/>
          <p:cNvGrpSpPr/>
          <p:nvPr/>
        </p:nvGrpSpPr>
        <p:grpSpPr>
          <a:xfrm>
            <a:off x="4264097" y="1308651"/>
            <a:ext cx="585001" cy="585530"/>
            <a:chOff x="1970048" y="811613"/>
            <a:chExt cx="588000" cy="588000"/>
          </a:xfrm>
          <a:solidFill>
            <a:srgbClr val="FFC000"/>
          </a:solidFill>
        </p:grpSpPr>
        <p:sp>
          <p:nvSpPr>
            <p:cNvPr id="60" name="Google Shape;255;p27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grpFill/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256;p27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2" name="Google Shape;257;p27"/>
          <p:cNvGrpSpPr/>
          <p:nvPr/>
        </p:nvGrpSpPr>
        <p:grpSpPr>
          <a:xfrm rot="7200165">
            <a:off x="5229930" y="2933036"/>
            <a:ext cx="585011" cy="585536"/>
            <a:chOff x="1977085" y="811649"/>
            <a:chExt cx="588000" cy="588000"/>
          </a:xfrm>
          <a:solidFill>
            <a:schemeClr val="accent6">
              <a:lumMod val="75000"/>
            </a:schemeClr>
          </a:solidFill>
        </p:grpSpPr>
        <p:sp>
          <p:nvSpPr>
            <p:cNvPr id="63" name="Google Shape;258;p27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grpFill/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4" name="Google Shape;259;p27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65" name="Google Shape;260;p27"/>
          <p:cNvSpPr txBox="1"/>
          <p:nvPr/>
        </p:nvSpPr>
        <p:spPr>
          <a:xfrm>
            <a:off x="4334550" y="13836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03 </a:t>
            </a:r>
            <a:endParaRPr sz="1600" dirty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" name="Google Shape;261;p27"/>
          <p:cNvSpPr txBox="1"/>
          <p:nvPr/>
        </p:nvSpPr>
        <p:spPr>
          <a:xfrm>
            <a:off x="3375648" y="3015760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01 </a:t>
            </a:r>
            <a:endParaRPr sz="1600" dirty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" name="Google Shape;262;p27"/>
          <p:cNvSpPr txBox="1"/>
          <p:nvPr/>
        </p:nvSpPr>
        <p:spPr>
          <a:xfrm>
            <a:off x="5281877" y="29861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02 </a:t>
            </a:r>
            <a:endParaRPr sz="1600" dirty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3" y="2596859"/>
            <a:ext cx="2338699" cy="1670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46" y="1278633"/>
            <a:ext cx="2219842" cy="1718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46" y="3427723"/>
            <a:ext cx="2315684" cy="1341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grpSp>
        <p:nvGrpSpPr>
          <p:cNvPr id="11" name="Google Shape;236;p27"/>
          <p:cNvGrpSpPr/>
          <p:nvPr/>
        </p:nvGrpSpPr>
        <p:grpSpPr>
          <a:xfrm>
            <a:off x="4891163" y="738782"/>
            <a:ext cx="3610650" cy="1289700"/>
            <a:chOff x="5209838" y="1060350"/>
            <a:chExt cx="3610650" cy="1289700"/>
          </a:xfrm>
        </p:grpSpPr>
        <p:sp>
          <p:nvSpPr>
            <p:cNvPr id="12" name="Google Shape;237;p27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b="1" dirty="0" smtClean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SALUD CARDIOVASCULAR</a:t>
              </a:r>
              <a:endParaRPr sz="12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13" name="Google Shape;238;p27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14" name="Google Shape;239;p27"/>
          <p:cNvSpPr/>
          <p:nvPr/>
        </p:nvSpPr>
        <p:spPr>
          <a:xfrm rot="3600185">
            <a:off x="3169983" y="1312831"/>
            <a:ext cx="2774659" cy="2774659"/>
          </a:xfrm>
          <a:prstGeom prst="blockArc">
            <a:avLst>
              <a:gd name="adj1" fmla="val 12622480"/>
              <a:gd name="adj2" fmla="val 19781569"/>
              <a:gd name="adj3" fmla="val 20773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Google Shape;240;p27"/>
          <p:cNvPicPr preferRelativeResize="0"/>
          <p:nvPr/>
        </p:nvPicPr>
        <p:blipFill rotWithShape="1">
          <a:blip r:embed="rId3">
            <a:alphaModFix/>
          </a:blip>
          <a:srcRect r="-4679" b="-3874"/>
          <a:stretch/>
        </p:blipFill>
        <p:spPr>
          <a:xfrm flipH="1">
            <a:off x="3309201" y="1812650"/>
            <a:ext cx="2405799" cy="319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41;p27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Beneficios DEL CONSUMO DE LACTEOS</a:t>
            </a:r>
            <a:endParaRPr dirty="0"/>
          </a:p>
        </p:txBody>
      </p:sp>
      <p:sp>
        <p:nvSpPr>
          <p:cNvPr id="17" name="Google Shape;242;p27"/>
          <p:cNvSpPr txBox="1">
            <a:spLocks/>
          </p:cNvSpPr>
          <p:nvPr/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grpSp>
        <p:nvGrpSpPr>
          <p:cNvPr id="18" name="Google Shape;243;p27"/>
          <p:cNvGrpSpPr/>
          <p:nvPr/>
        </p:nvGrpSpPr>
        <p:grpSpPr>
          <a:xfrm>
            <a:off x="323513" y="2063000"/>
            <a:ext cx="2952125" cy="1289700"/>
            <a:chOff x="323513" y="1986800"/>
            <a:chExt cx="2952125" cy="1289700"/>
          </a:xfrm>
        </p:grpSpPr>
        <p:sp>
          <p:nvSpPr>
            <p:cNvPr id="19" name="Google Shape;244;p27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b="1" dirty="0" smtClean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CONTROL DEL PESO</a:t>
              </a:r>
              <a:endParaRPr sz="12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20" name="Google Shape;245;p27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1" name="Google Shape;246;p27"/>
          <p:cNvGrpSpPr/>
          <p:nvPr/>
        </p:nvGrpSpPr>
        <p:grpSpPr>
          <a:xfrm>
            <a:off x="5281877" y="2716317"/>
            <a:ext cx="3610650" cy="1289700"/>
            <a:chOff x="5209838" y="3020450"/>
            <a:chExt cx="3610650" cy="1289700"/>
          </a:xfrm>
        </p:grpSpPr>
        <p:sp>
          <p:nvSpPr>
            <p:cNvPr id="22" name="Google Shape;247;p27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b="1" dirty="0" smtClean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EQUILIBRIO NUTRICIONAL</a:t>
              </a:r>
              <a:endParaRPr sz="12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 b="1" dirty="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23" name="Google Shape;248;p27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" name="Google Shape;249;p27"/>
          <p:cNvSpPr/>
          <p:nvPr/>
        </p:nvSpPr>
        <p:spPr>
          <a:xfrm rot="10800000">
            <a:off x="3183490" y="1291549"/>
            <a:ext cx="2774700" cy="2774700"/>
          </a:xfrm>
          <a:prstGeom prst="blockArc">
            <a:avLst>
              <a:gd name="adj1" fmla="val 12622480"/>
              <a:gd name="adj2" fmla="val 19662822"/>
              <a:gd name="adj3" fmla="val 20729"/>
            </a:avLst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0;p27"/>
          <p:cNvSpPr/>
          <p:nvPr/>
        </p:nvSpPr>
        <p:spPr>
          <a:xfrm rot="-3600185">
            <a:off x="3194618" y="1312434"/>
            <a:ext cx="2774659" cy="2774659"/>
          </a:xfrm>
          <a:prstGeom prst="blockArc">
            <a:avLst>
              <a:gd name="adj1" fmla="val 12622480"/>
              <a:gd name="adj2" fmla="val 19703271"/>
              <a:gd name="adj3" fmla="val 2085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" name="Google Shape;251;p27"/>
          <p:cNvGrpSpPr/>
          <p:nvPr/>
        </p:nvGrpSpPr>
        <p:grpSpPr>
          <a:xfrm rot="-7200165">
            <a:off x="3337679" y="2955105"/>
            <a:ext cx="585011" cy="585536"/>
            <a:chOff x="1967628" y="812211"/>
            <a:chExt cx="588000" cy="588000"/>
          </a:xfrm>
        </p:grpSpPr>
        <p:sp>
          <p:nvSpPr>
            <p:cNvPr id="27" name="Google Shape;252;p27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1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53;p27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" name="Google Shape;254;p27"/>
          <p:cNvGrpSpPr/>
          <p:nvPr/>
        </p:nvGrpSpPr>
        <p:grpSpPr>
          <a:xfrm>
            <a:off x="4264097" y="1308651"/>
            <a:ext cx="585001" cy="585530"/>
            <a:chOff x="1970048" y="811613"/>
            <a:chExt cx="588000" cy="588000"/>
          </a:xfrm>
        </p:grpSpPr>
        <p:sp>
          <p:nvSpPr>
            <p:cNvPr id="30" name="Google Shape;255;p27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accent2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256;p27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" name="Google Shape;257;p27"/>
          <p:cNvGrpSpPr/>
          <p:nvPr/>
        </p:nvGrpSpPr>
        <p:grpSpPr>
          <a:xfrm rot="7200165">
            <a:off x="5229930" y="2933036"/>
            <a:ext cx="585011" cy="585536"/>
            <a:chOff x="1977085" y="811649"/>
            <a:chExt cx="588000" cy="588000"/>
          </a:xfrm>
        </p:grpSpPr>
        <p:sp>
          <p:nvSpPr>
            <p:cNvPr id="33" name="Google Shape;258;p27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chemeClr val="dk2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34" name="Google Shape;259;p27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35" name="Google Shape;260;p27"/>
          <p:cNvSpPr txBox="1"/>
          <p:nvPr/>
        </p:nvSpPr>
        <p:spPr>
          <a:xfrm>
            <a:off x="4334550" y="13836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03 </a:t>
            </a:r>
            <a:endParaRPr sz="1600" dirty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6" name="Google Shape;261;p27"/>
          <p:cNvSpPr txBox="1"/>
          <p:nvPr/>
        </p:nvSpPr>
        <p:spPr>
          <a:xfrm>
            <a:off x="3375648" y="3015760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01 </a:t>
            </a:r>
            <a:endParaRPr sz="1600" dirty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7" name="Google Shape;262;p27"/>
          <p:cNvSpPr txBox="1"/>
          <p:nvPr/>
        </p:nvSpPr>
        <p:spPr>
          <a:xfrm>
            <a:off x="5281877" y="29861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02 </a:t>
            </a:r>
            <a:endParaRPr sz="1600" dirty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6" y="2508580"/>
            <a:ext cx="2337994" cy="1557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51" y="1188220"/>
            <a:ext cx="2095811" cy="1411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79" y="3149260"/>
            <a:ext cx="2251895" cy="147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659"/>
            </a:gs>
            <a:gs pos="56000">
              <a:schemeClr val="tx1"/>
            </a:gs>
            <a:gs pos="100000">
              <a:schemeClr val="accent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" dirty="0" smtClean="0"/>
              <a:t>“</a:t>
            </a:r>
            <a:r>
              <a:rPr lang="es-CL" dirty="0"/>
              <a:t>Para fortalecer tus huesos, consume 3 veces al día lácteos bajos en grasa y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s-CL" dirty="0"/>
              <a:t>azúcar. </a:t>
            </a:r>
            <a:r>
              <a:rPr lang="en" dirty="0" smtClean="0"/>
              <a:t>”.</a:t>
            </a:r>
            <a:endParaRPr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r="20898" b="32619"/>
          <a:stretch/>
        </p:blipFill>
        <p:spPr>
          <a:xfrm>
            <a:off x="5826900" y="1367600"/>
            <a:ext cx="3317100" cy="37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7734"/>
            <a:ext cx="1830964" cy="183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34956" y="195486"/>
            <a:ext cx="3470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>
                <a:latin typeface="IBM Plex Sans Condensed" charset="0"/>
              </a:rPr>
              <a:t>RECOMENDACIÓN</a:t>
            </a:r>
            <a:r>
              <a:rPr lang="es-CL" sz="3200" b="1" dirty="0" smtClean="0"/>
              <a:t> </a:t>
            </a:r>
            <a:endParaRPr lang="es-CL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0" y="195486"/>
            <a:ext cx="7950020" cy="47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63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grpSp>
        <p:nvGrpSpPr>
          <p:cNvPr id="71" name="Google Shape;71;p13"/>
          <p:cNvGrpSpPr/>
          <p:nvPr/>
        </p:nvGrpSpPr>
        <p:grpSpPr>
          <a:xfrm>
            <a:off x="5503615" y="1652830"/>
            <a:ext cx="3588220" cy="3490443"/>
            <a:chOff x="5826900" y="1367600"/>
            <a:chExt cx="3881675" cy="3775901"/>
          </a:xfrm>
        </p:grpSpPr>
        <p:pic>
          <p:nvPicPr>
            <p:cNvPr id="72" name="Google Shape;72;p13"/>
            <p:cNvPicPr preferRelativeResize="0"/>
            <p:nvPr/>
          </p:nvPicPr>
          <p:blipFill rotWithShape="1">
            <a:blip r:embed="rId3">
              <a:alphaModFix/>
            </a:blip>
            <a:srcRect b="27714"/>
            <a:stretch/>
          </p:blipFill>
          <p:spPr>
            <a:xfrm>
              <a:off x="5826900" y="1367600"/>
              <a:ext cx="3881675" cy="3775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61147" y="2238285"/>
              <a:ext cx="349350" cy="2397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0106"/>
            <a:ext cx="2825448" cy="2825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Google Shape;74;p13"/>
          <p:cNvSpPr txBox="1">
            <a:spLocks noGrp="1"/>
          </p:cNvSpPr>
          <p:nvPr>
            <p:ph type="ctrTitle" idx="4294967295"/>
          </p:nvPr>
        </p:nvSpPr>
        <p:spPr>
          <a:xfrm>
            <a:off x="1403648" y="2498513"/>
            <a:ext cx="5435602" cy="128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600" dirty="0" smtClean="0">
                <a:solidFill>
                  <a:schemeClr val="lt2"/>
                </a:solidFill>
              </a:rPr>
              <a:t>¿P</a:t>
            </a:r>
            <a:r>
              <a:rPr lang="en" sz="9600" dirty="0" smtClean="0">
                <a:solidFill>
                  <a:schemeClr val="lt2"/>
                </a:solidFill>
              </a:rPr>
              <a:t>regunta?</a:t>
            </a:r>
            <a:endParaRPr sz="96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216</Words>
  <Application>Microsoft Office PowerPoint</Application>
  <PresentationFormat>Presentación en pantalla (16:9)</PresentationFormat>
  <Paragraphs>45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Bebas Neue</vt:lpstr>
      <vt:lpstr>IBM Plex Sans Condensed</vt:lpstr>
      <vt:lpstr>Flavius template</vt:lpstr>
      <vt:lpstr>Yo tomo leche</vt:lpstr>
      <vt:lpstr>Presentación de PowerPoint</vt:lpstr>
      <vt:lpstr>Presentación de PowerPoint</vt:lpstr>
      <vt:lpstr>Presentación de PowerPoint</vt:lpstr>
      <vt:lpstr>Presentación de PowerPoint</vt:lpstr>
      <vt:lpstr>Beneficios DEL CONSUMO DE LACTEOS</vt:lpstr>
      <vt:lpstr>Presentación de PowerPoint</vt:lpstr>
      <vt:lpstr>Presentación de PowerPoint</vt:lpstr>
      <vt:lpstr>¿Pregunta?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 tomo leche</dc:title>
  <cp:lastModifiedBy>FELIPE BUGUEÑO</cp:lastModifiedBy>
  <cp:revision>21</cp:revision>
  <dcterms:modified xsi:type="dcterms:W3CDTF">2021-06-08T13:49:33Z</dcterms:modified>
</cp:coreProperties>
</file>